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athway Gothic One" charset="1" panose="02000506050000020004"/>
      <p:regular r:id="rId19"/>
    </p:embeddedFont>
    <p:embeddedFont>
      <p:font typeface="Open Sans" charset="1" panose="020B0606030504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0F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-846055"/>
            <a:ext cx="18288000" cy="11133055"/>
          </a:xfrm>
          <a:custGeom>
            <a:avLst/>
            <a:gdLst/>
            <a:ahLst/>
            <a:cxnLst/>
            <a:rect r="r" b="b" t="t" l="l"/>
            <a:pathLst>
              <a:path h="11133055" w="18288000">
                <a:moveTo>
                  <a:pt x="18288000" y="0"/>
                </a:moveTo>
                <a:lnTo>
                  <a:pt x="0" y="0"/>
                </a:lnTo>
                <a:lnTo>
                  <a:pt x="0" y="11133055"/>
                </a:lnTo>
                <a:lnTo>
                  <a:pt x="18288000" y="11133055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2133" r="0" b="-321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65088" y="0"/>
            <a:ext cx="13557823" cy="11133055"/>
          </a:xfrm>
          <a:custGeom>
            <a:avLst/>
            <a:gdLst/>
            <a:ahLst/>
            <a:cxnLst/>
            <a:rect r="r" b="b" t="t" l="l"/>
            <a:pathLst>
              <a:path h="11133055" w="13557823">
                <a:moveTo>
                  <a:pt x="0" y="0"/>
                </a:moveTo>
                <a:lnTo>
                  <a:pt x="13557824" y="0"/>
                </a:lnTo>
                <a:lnTo>
                  <a:pt x="13557824" y="11133055"/>
                </a:lnTo>
                <a:lnTo>
                  <a:pt x="0" y="111330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639" r="0" b="-1414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96239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Dinâmica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46137" y="2559422"/>
            <a:ext cx="5486937" cy="1447652"/>
            <a:chOff x="0" y="0"/>
            <a:chExt cx="1445119" cy="3812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45119" cy="381275"/>
            </a:xfrm>
            <a:custGeom>
              <a:avLst/>
              <a:gdLst/>
              <a:ahLst/>
              <a:cxnLst/>
              <a:rect r="r" b="b" t="t" l="l"/>
              <a:pathLst>
                <a:path h="381275" w="1445119">
                  <a:moveTo>
                    <a:pt x="1241919" y="0"/>
                  </a:moveTo>
                  <a:lnTo>
                    <a:pt x="0" y="0"/>
                  </a:lnTo>
                  <a:lnTo>
                    <a:pt x="0" y="381275"/>
                  </a:lnTo>
                  <a:lnTo>
                    <a:pt x="1241919" y="381275"/>
                  </a:lnTo>
                  <a:lnTo>
                    <a:pt x="1445119" y="190637"/>
                  </a:lnTo>
                  <a:lnTo>
                    <a:pt x="1241919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1330819" cy="447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Pathway Gothic One"/>
                  <a:ea typeface="Pathway Gothic One"/>
                  <a:cs typeface="Pathway Gothic One"/>
                  <a:sym typeface="Pathway Gothic One"/>
                </a:rPr>
                <a:t>Guiando o Jogador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394068" y="2789536"/>
            <a:ext cx="4709232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u="sng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Orientação Direta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11574" y="2789536"/>
            <a:ext cx="5233918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u="sng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Orientação Indireta</a:t>
            </a:r>
          </a:p>
        </p:txBody>
      </p:sp>
      <p:sp>
        <p:nvSpPr>
          <p:cNvPr name="AutoShape 9" id="9"/>
          <p:cNvSpPr/>
          <p:nvPr/>
        </p:nvSpPr>
        <p:spPr>
          <a:xfrm>
            <a:off x="11564388" y="2903836"/>
            <a:ext cx="0" cy="6867431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TextBox 10" id="10"/>
          <p:cNvSpPr txBox="true"/>
          <p:nvPr/>
        </p:nvSpPr>
        <p:spPr>
          <a:xfrm rot="0">
            <a:off x="6744190" y="4274503"/>
            <a:ext cx="3055250" cy="167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Placas, 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minimapa, 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tutoriais iniciais.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40663" y="4092800"/>
            <a:ext cx="5201693" cy="616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Diálogos com NPCs que revelam dicas e contexto.</a:t>
            </a:r>
          </a:p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Portas trancadas/b</a:t>
            </a:r>
            <a:r>
              <a:rPr lang="en-US" sz="29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arreiras naturais criam caminhos guiados.</a:t>
            </a:r>
          </a:p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Cores contrastantes destacam itens e caminhos importantes.</a:t>
            </a:r>
          </a:p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Sons/Musicas que r</a:t>
            </a:r>
            <a:r>
              <a:rPr lang="en-US" sz="29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eforça tensão, segurança ou descoberta.</a:t>
            </a:r>
          </a:p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Evolução v</a:t>
            </a:r>
            <a:r>
              <a:rPr lang="en-US" sz="29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isual do protagonista acaba refletindo no progresso e estado atual da jornada.</a:t>
            </a:r>
          </a:p>
          <a:p>
            <a:pPr algn="l">
              <a:lnSpc>
                <a:spcPts val="406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6744190" y="6938645"/>
            <a:ext cx="3866366" cy="2233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Mensagens claras nos primeiros minutos, 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ícones objetivos 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feedback visual</a:t>
            </a:r>
          </a:p>
        </p:txBody>
      </p:sp>
      <p:sp>
        <p:nvSpPr>
          <p:cNvPr name="AutoShape 13" id="13"/>
          <p:cNvSpPr/>
          <p:nvPr/>
        </p:nvSpPr>
        <p:spPr>
          <a:xfrm flipH="true">
            <a:off x="6394068" y="4431890"/>
            <a:ext cx="0" cy="1604645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598537" y="2711822"/>
            <a:ext cx="5486937" cy="1447652"/>
            <a:chOff x="0" y="0"/>
            <a:chExt cx="1445119" cy="3812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45119" cy="381275"/>
            </a:xfrm>
            <a:custGeom>
              <a:avLst/>
              <a:gdLst/>
              <a:ahLst/>
              <a:cxnLst/>
              <a:rect r="r" b="b" t="t" l="l"/>
              <a:pathLst>
                <a:path h="381275" w="1445119">
                  <a:moveTo>
                    <a:pt x="1241919" y="0"/>
                  </a:moveTo>
                  <a:lnTo>
                    <a:pt x="0" y="0"/>
                  </a:lnTo>
                  <a:lnTo>
                    <a:pt x="0" y="381275"/>
                  </a:lnTo>
                  <a:lnTo>
                    <a:pt x="1241919" y="381275"/>
                  </a:lnTo>
                  <a:lnTo>
                    <a:pt x="1445119" y="190637"/>
                  </a:lnTo>
                  <a:lnTo>
                    <a:pt x="1241919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1330819" cy="447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Pathway Gothic One"/>
                  <a:ea typeface="Pathway Gothic One"/>
                  <a:cs typeface="Pathway Gothic One"/>
                  <a:sym typeface="Pathway Gothic One"/>
                </a:rPr>
                <a:t>Guiando o Jogador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847503" y="4649788"/>
            <a:ext cx="4709232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Onde?</a:t>
            </a:r>
          </a:p>
        </p:txBody>
      </p:sp>
      <p:sp>
        <p:nvSpPr>
          <p:cNvPr name="AutoShape 18" id="18"/>
          <p:cNvSpPr/>
          <p:nvPr/>
        </p:nvSpPr>
        <p:spPr>
          <a:xfrm>
            <a:off x="6394068" y="7024370"/>
            <a:ext cx="0" cy="2147570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2847503" y="7594917"/>
            <a:ext cx="4709232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Como?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96239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Mecânica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003702" y="2315993"/>
            <a:ext cx="4979099" cy="167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Itens que quando adquiridos, fortalecem as habilidades do jogador e moldam o ambiente</a:t>
            </a:r>
          </a:p>
        </p:txBody>
      </p:sp>
      <p:sp>
        <p:nvSpPr>
          <p:cNvPr name="AutoShape 5" id="5"/>
          <p:cNvSpPr/>
          <p:nvPr/>
        </p:nvSpPr>
        <p:spPr>
          <a:xfrm flipH="true">
            <a:off x="10470492" y="2382668"/>
            <a:ext cx="0" cy="1604645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974741" y="2691278"/>
            <a:ext cx="4120753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Fragmentos de Poder</a:t>
            </a:r>
          </a:p>
        </p:txBody>
      </p:sp>
      <p:sp>
        <p:nvSpPr>
          <p:cNvPr name="AutoShape 7" id="7"/>
          <p:cNvSpPr/>
          <p:nvPr/>
        </p:nvSpPr>
        <p:spPr>
          <a:xfrm flipH="true">
            <a:off x="7292183" y="4279983"/>
            <a:ext cx="0" cy="1604645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3151132" y="4605188"/>
            <a:ext cx="3617268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Combate Evolutivo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86460" y="4367463"/>
            <a:ext cx="5583283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 combate começa de forma simples e se torna mais complexo com o tempo.</a:t>
            </a:r>
          </a:p>
        </p:txBody>
      </p:sp>
      <p:sp>
        <p:nvSpPr>
          <p:cNvPr name="AutoShape 10" id="10"/>
          <p:cNvSpPr/>
          <p:nvPr/>
        </p:nvSpPr>
        <p:spPr>
          <a:xfrm flipH="true">
            <a:off x="10478101" y="5953058"/>
            <a:ext cx="0" cy="1604645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0974741" y="6243992"/>
            <a:ext cx="4162127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R</a:t>
            </a: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estrições de Acesso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399518" y="6007772"/>
            <a:ext cx="5583283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Áreas do jogo que só podem ser acessadas após o desbloqueio de certas habilidades</a:t>
            </a:r>
          </a:p>
        </p:txBody>
      </p:sp>
      <p:sp>
        <p:nvSpPr>
          <p:cNvPr name="AutoShape 13" id="13"/>
          <p:cNvSpPr/>
          <p:nvPr/>
        </p:nvSpPr>
        <p:spPr>
          <a:xfrm flipH="true">
            <a:off x="7286344" y="8096819"/>
            <a:ext cx="0" cy="1604645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4883194" y="8343517"/>
            <a:ext cx="1885206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Ambiente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86460" y="7968232"/>
            <a:ext cx="5760003" cy="167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Conforme o jogador evolui, o ambiente também se reconstrói, ganhando novos detalhes visuais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87778" y="2818633"/>
            <a:ext cx="4084409" cy="6439667"/>
            <a:chOff x="0" y="0"/>
            <a:chExt cx="737196" cy="11622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37196" cy="1162298"/>
            </a:xfrm>
            <a:custGeom>
              <a:avLst/>
              <a:gdLst/>
              <a:ahLst/>
              <a:cxnLst/>
              <a:rect r="r" b="b" t="t" l="l"/>
              <a:pathLst>
                <a:path h="1162298" w="737196">
                  <a:moveTo>
                    <a:pt x="737196" y="0"/>
                  </a:moveTo>
                  <a:lnTo>
                    <a:pt x="737196" y="1047998"/>
                  </a:lnTo>
                  <a:lnTo>
                    <a:pt x="368598" y="1162298"/>
                  </a:lnTo>
                  <a:lnTo>
                    <a:pt x="0" y="1047998"/>
                  </a:lnTo>
                  <a:lnTo>
                    <a:pt x="0" y="0"/>
                  </a:lnTo>
                  <a:lnTo>
                    <a:pt x="737196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737196" cy="1086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NPCs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  <a:p>
              <a:pPr algn="l"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NPC Guia</a:t>
              </a:r>
            </a:p>
            <a:p>
              <a:pPr algn="l"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NPC Comerciante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NPC Mimico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899296" y="2818633"/>
            <a:ext cx="4084409" cy="6439667"/>
            <a:chOff x="0" y="0"/>
            <a:chExt cx="737196" cy="1162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37196" cy="1162298"/>
            </a:xfrm>
            <a:custGeom>
              <a:avLst/>
              <a:gdLst/>
              <a:ahLst/>
              <a:cxnLst/>
              <a:rect r="r" b="b" t="t" l="l"/>
              <a:pathLst>
                <a:path h="1162298" w="737196">
                  <a:moveTo>
                    <a:pt x="737196" y="0"/>
                  </a:moveTo>
                  <a:lnTo>
                    <a:pt x="737196" y="1047998"/>
                  </a:lnTo>
                  <a:lnTo>
                    <a:pt x="368598" y="1162298"/>
                  </a:lnTo>
                  <a:lnTo>
                    <a:pt x="0" y="1047998"/>
                  </a:lnTo>
                  <a:lnTo>
                    <a:pt x="0" y="0"/>
                  </a:lnTo>
                  <a:lnTo>
                    <a:pt x="737196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737196" cy="1086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Inimigos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  <a:p>
              <a:pPr algn="l"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Vampiro voador</a:t>
              </a:r>
            </a:p>
            <a:p>
              <a:pPr algn="l"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Demônio com lança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Esqueleto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307555" y="2818633"/>
            <a:ext cx="4084409" cy="6439667"/>
            <a:chOff x="0" y="0"/>
            <a:chExt cx="737196" cy="11622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37196" cy="1162298"/>
            </a:xfrm>
            <a:custGeom>
              <a:avLst/>
              <a:gdLst/>
              <a:ahLst/>
              <a:cxnLst/>
              <a:rect r="r" b="b" t="t" l="l"/>
              <a:pathLst>
                <a:path h="1162298" w="737196">
                  <a:moveTo>
                    <a:pt x="737196" y="0"/>
                  </a:moveTo>
                  <a:lnTo>
                    <a:pt x="737196" y="1047998"/>
                  </a:lnTo>
                  <a:lnTo>
                    <a:pt x="368598" y="1162298"/>
                  </a:lnTo>
                  <a:lnTo>
                    <a:pt x="0" y="1047998"/>
                  </a:lnTo>
                  <a:lnTo>
                    <a:pt x="0" y="0"/>
                  </a:lnTo>
                  <a:lnTo>
                    <a:pt x="737196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737196" cy="1086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Projéteis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Lança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715813" y="2818633"/>
            <a:ext cx="4084409" cy="6439667"/>
            <a:chOff x="0" y="0"/>
            <a:chExt cx="737196" cy="116229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37196" cy="1162298"/>
            </a:xfrm>
            <a:custGeom>
              <a:avLst/>
              <a:gdLst/>
              <a:ahLst/>
              <a:cxnLst/>
              <a:rect r="r" b="b" t="t" l="l"/>
              <a:pathLst>
                <a:path h="1162298" w="737196">
                  <a:moveTo>
                    <a:pt x="737196" y="0"/>
                  </a:moveTo>
                  <a:lnTo>
                    <a:pt x="737196" y="1047998"/>
                  </a:lnTo>
                  <a:lnTo>
                    <a:pt x="368598" y="1162298"/>
                  </a:lnTo>
                  <a:lnTo>
                    <a:pt x="0" y="1047998"/>
                  </a:lnTo>
                  <a:lnTo>
                    <a:pt x="0" y="0"/>
                  </a:lnTo>
                  <a:lnTo>
                    <a:pt x="737196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737196" cy="1086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Items</a:t>
              </a:r>
            </a:p>
            <a:p>
              <a:pPr algn="ctr">
                <a:lnSpc>
                  <a:spcPts val="2659"/>
                </a:lnSpc>
              </a:pP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Fragmentos de poder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Moedas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Poção de vida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0" y="296239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Prefabs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177096" y="1818011"/>
            <a:ext cx="11933808" cy="8468989"/>
          </a:xfrm>
          <a:custGeom>
            <a:avLst/>
            <a:gdLst/>
            <a:ahLst/>
            <a:cxnLst/>
            <a:rect r="r" b="b" t="t" l="l"/>
            <a:pathLst>
              <a:path h="8468989" w="11933808">
                <a:moveTo>
                  <a:pt x="0" y="0"/>
                </a:moveTo>
                <a:lnTo>
                  <a:pt x="11933808" y="0"/>
                </a:lnTo>
                <a:lnTo>
                  <a:pt x="11933808" y="8468989"/>
                </a:lnTo>
                <a:lnTo>
                  <a:pt x="0" y="84689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437" r="-8620" b="-4425"/>
            </a:stretch>
          </a:blipFill>
          <a:ln w="14287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311375" y="69850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Prototipação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57989" y="637880"/>
            <a:ext cx="3382457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Grupo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3844" y="3457989"/>
            <a:ext cx="12256630" cy="112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  <a:spcBef>
                <a:spcPct val="0"/>
              </a:spcBef>
            </a:pPr>
            <a:r>
              <a:rPr lang="en-US" sz="65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Caue Jacomini Zanatti RA: 22.122.024-7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47501" y="4516438"/>
            <a:ext cx="11372973" cy="112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  <a:spcBef>
                <a:spcPct val="0"/>
              </a:spcBef>
            </a:pPr>
            <a:r>
              <a:rPr lang="en-US" sz="65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Gianluca Mariano Sobreiro RA: 22.122.011-4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47501" y="5570537"/>
            <a:ext cx="12576251" cy="112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  <a:spcBef>
                <a:spcPct val="0"/>
              </a:spcBef>
            </a:pPr>
            <a:r>
              <a:rPr lang="en-US" sz="65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Pedro Henrique Algodoal Pinto RA: 22.122.072-6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29519" y="6624637"/>
            <a:ext cx="8571592" cy="112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  <a:spcBef>
                <a:spcPct val="0"/>
              </a:spcBef>
            </a:pPr>
            <a:r>
              <a:rPr lang="en-US" sz="65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Rafael Leal Silva RA: 22.122.209-6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3705" y="416933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A Jornada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23705" y="2636175"/>
            <a:ext cx="17932782" cy="6943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Solipsia foca em mostrar a jornada de um ser sem identidade em um mundo corrompido, onde a exploração e a descoberta trazem de volta significado, forma e memória, revelando aos poucos a verdade por trás da realidade. </a:t>
            </a:r>
          </a:p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 objetivo é fazer com que o  jogador sinta a evolução — começando fraco e confuso, e se tornando cada vez mais poderoso e consciente — enquanto questiona tudo ao seu redor, inclusive os personagens e a história que está sendo revelada.</a:t>
            </a:r>
          </a:p>
          <a:p>
            <a:pPr algn="l">
              <a:lnSpc>
                <a:spcPts val="91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3705" y="566532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Publico Alvo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23705" y="3749153"/>
            <a:ext cx="17932782" cy="3860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Jogadores de 16 a 35 anos que apreciam narrativas profundas, estética sombria e temas filosóficos como memória e existência. Fãs de Metroidvania e plataformas desafiadores — como Hollow Knight, Blasphemous e Ori — além de entusiastas do cenário indie que valorizam identidade artística e progressão estratégica.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29240" y="181333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Personagens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609" y="2149110"/>
            <a:ext cx="17932782" cy="8358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28374" indent="-464187" lvl="1">
              <a:lnSpc>
                <a:spcPts val="6020"/>
              </a:lnSpc>
              <a:buFont typeface="Arial"/>
              <a:buChar char="•"/>
            </a:pPr>
            <a:r>
              <a:rPr lang="en-US" sz="4300" u="sng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Protagonista</a:t>
            </a:r>
            <a:r>
              <a:rPr lang="en-US" sz="43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: A Última Centelha, uma sombra sem forma que conforme avança em sua jornada, recupera aos poucos sua forma e sua divindade.</a:t>
            </a:r>
          </a:p>
          <a:p>
            <a:pPr algn="l" marL="928374" indent="-464187" lvl="1">
              <a:lnSpc>
                <a:spcPts val="6020"/>
              </a:lnSpc>
              <a:buFont typeface="Arial"/>
              <a:buChar char="•"/>
            </a:pPr>
            <a:r>
              <a:rPr lang="en-US" sz="4300" u="sng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Antagonista</a:t>
            </a:r>
            <a:r>
              <a:rPr lang="en-US" sz="43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: Erevos, o Corrompido, um ser acidentalmente criado pelos Teares, que busca apagar a existência.</a:t>
            </a:r>
          </a:p>
          <a:p>
            <a:pPr algn="l" marL="928374" indent="-464187" lvl="1">
              <a:lnSpc>
                <a:spcPts val="6020"/>
              </a:lnSpc>
              <a:buFont typeface="Arial"/>
              <a:buChar char="•"/>
            </a:pPr>
            <a:r>
              <a:rPr lang="en-US" sz="4300" u="sng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NPCs</a:t>
            </a:r>
            <a:r>
              <a:rPr lang="en-US" sz="43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: Personagens ambíguos que sobreviveram as forças e Erevos e ajudam o jogador durante sua jornada.</a:t>
            </a:r>
          </a:p>
          <a:p>
            <a:pPr algn="l" marL="928374" indent="-464187" lvl="1">
              <a:lnSpc>
                <a:spcPts val="6020"/>
              </a:lnSpc>
              <a:buFont typeface="Arial"/>
              <a:buChar char="•"/>
            </a:pPr>
            <a:r>
              <a:rPr lang="en-US" sz="4300" u="sng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Inimigos</a:t>
            </a:r>
            <a:r>
              <a:rPr lang="en-US" sz="43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: Seres corrompidos com formas destorcidas e fragmentadas, que tem como único objetivo destruir tudo e todos quem veem pela frente.. </a:t>
            </a:r>
          </a:p>
          <a:p>
            <a:pPr algn="l" marL="928374" indent="-464187" lvl="1">
              <a:lnSpc>
                <a:spcPts val="6020"/>
              </a:lnSpc>
              <a:buFont typeface="Arial"/>
              <a:buChar char="•"/>
            </a:pPr>
            <a:r>
              <a:rPr lang="en-US" sz="4300" u="sng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Chefes</a:t>
            </a:r>
            <a:r>
              <a:rPr lang="en-US" sz="43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: Guardiões do Vazio, entidades que foram corrompidas e agora servem a Erevos , protegendo os chamados fragmentos da realidade.</a:t>
            </a:r>
          </a:p>
          <a:p>
            <a:pPr algn="l">
              <a:lnSpc>
                <a:spcPts val="602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75568" y="3057126"/>
            <a:ext cx="4084409" cy="6439667"/>
            <a:chOff x="0" y="0"/>
            <a:chExt cx="737196" cy="11622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37196" cy="1162298"/>
            </a:xfrm>
            <a:custGeom>
              <a:avLst/>
              <a:gdLst/>
              <a:ahLst/>
              <a:cxnLst/>
              <a:rect r="r" b="b" t="t" l="l"/>
              <a:pathLst>
                <a:path h="1162298" w="737196">
                  <a:moveTo>
                    <a:pt x="737196" y="0"/>
                  </a:moveTo>
                  <a:lnTo>
                    <a:pt x="737196" y="1047998"/>
                  </a:lnTo>
                  <a:lnTo>
                    <a:pt x="368598" y="1162298"/>
                  </a:lnTo>
                  <a:lnTo>
                    <a:pt x="0" y="1047998"/>
                  </a:lnTo>
                  <a:lnTo>
                    <a:pt x="0" y="0"/>
                  </a:lnTo>
                  <a:lnTo>
                    <a:pt x="737196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737196" cy="1086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315032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História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04681" y="3256296"/>
            <a:ext cx="3623931" cy="556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Um universo tecido por entidades cósmicas (Teares) foi quase destruído por Erevos, que espalhou o Vazio. O jogo se passa nos restos desse mundo esquecido.</a:t>
            </a:r>
          </a:p>
          <a:p>
            <a:pPr algn="l">
              <a:lnSpc>
                <a:spcPts val="4900"/>
              </a:lnSpc>
            </a:pPr>
          </a:p>
          <a:p>
            <a:pPr algn="l">
              <a:lnSpc>
                <a:spcPts val="4900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4862036" y="3057126"/>
            <a:ext cx="4084409" cy="6439667"/>
            <a:chOff x="0" y="0"/>
            <a:chExt cx="737196" cy="11622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7196" cy="1162298"/>
            </a:xfrm>
            <a:custGeom>
              <a:avLst/>
              <a:gdLst/>
              <a:ahLst/>
              <a:cxnLst/>
              <a:rect r="r" b="b" t="t" l="l"/>
              <a:pathLst>
                <a:path h="1162298" w="737196">
                  <a:moveTo>
                    <a:pt x="737196" y="0"/>
                  </a:moveTo>
                  <a:lnTo>
                    <a:pt x="737196" y="1047998"/>
                  </a:lnTo>
                  <a:lnTo>
                    <a:pt x="368598" y="1162298"/>
                  </a:lnTo>
                  <a:lnTo>
                    <a:pt x="0" y="1047998"/>
                  </a:lnTo>
                  <a:lnTo>
                    <a:pt x="0" y="0"/>
                  </a:lnTo>
                  <a:lnTo>
                    <a:pt x="737196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737196" cy="1086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51270" y="3057126"/>
            <a:ext cx="4084409" cy="6439667"/>
            <a:chOff x="0" y="0"/>
            <a:chExt cx="737196" cy="116229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37196" cy="1162298"/>
            </a:xfrm>
            <a:custGeom>
              <a:avLst/>
              <a:gdLst/>
              <a:ahLst/>
              <a:cxnLst/>
              <a:rect r="r" b="b" t="t" l="l"/>
              <a:pathLst>
                <a:path h="1162298" w="737196">
                  <a:moveTo>
                    <a:pt x="737196" y="0"/>
                  </a:moveTo>
                  <a:lnTo>
                    <a:pt x="737196" y="1047998"/>
                  </a:lnTo>
                  <a:lnTo>
                    <a:pt x="368598" y="1162298"/>
                  </a:lnTo>
                  <a:lnTo>
                    <a:pt x="0" y="1047998"/>
                  </a:lnTo>
                  <a:lnTo>
                    <a:pt x="0" y="0"/>
                  </a:lnTo>
                  <a:lnTo>
                    <a:pt x="737196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737196" cy="1086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4040504" y="3057126"/>
            <a:ext cx="4004911" cy="6439667"/>
            <a:chOff x="0" y="0"/>
            <a:chExt cx="722848" cy="11622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22848" cy="1162298"/>
            </a:xfrm>
            <a:custGeom>
              <a:avLst/>
              <a:gdLst/>
              <a:ahLst/>
              <a:cxnLst/>
              <a:rect r="r" b="b" t="t" l="l"/>
              <a:pathLst>
                <a:path h="1162298" w="722848">
                  <a:moveTo>
                    <a:pt x="722848" y="0"/>
                  </a:moveTo>
                  <a:lnTo>
                    <a:pt x="722848" y="1047998"/>
                  </a:lnTo>
                  <a:lnTo>
                    <a:pt x="361424" y="1162298"/>
                  </a:lnTo>
                  <a:lnTo>
                    <a:pt x="0" y="1047998"/>
                  </a:lnTo>
                  <a:lnTo>
                    <a:pt x="0" y="0"/>
                  </a:lnTo>
                  <a:lnTo>
                    <a:pt x="722848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722848" cy="1086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5122948" y="3256296"/>
            <a:ext cx="3594897" cy="556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Tudo está destruído e corrompido. O jogador desperta como uma sombra, sem memória, no meio do esquecimento, com o objetivo de desvendar a verdadeira origem sua e deste mundo catastrófico.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724050" y="3256296"/>
            <a:ext cx="3578484" cy="309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 jogo começa com o protagonista fraco, em um mundo vazio, buscando compreender sua origem e missão.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316729" y="3256296"/>
            <a:ext cx="3543240" cy="371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 jogador chega ao Coração do Esquecimento para enfrentar Erevos. No final, escolhe entre restaurar o mundo ou deixá-lo no Vazio.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5983" y="2854149"/>
            <a:ext cx="17652017" cy="677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u="sng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Visual</a:t>
            </a:r>
            <a:r>
              <a:rPr lang="en-US" sz="5499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: Transformações no cenário e personagens conforme o jogo avança, onde tudo vai voltando aos poucos a suas formas originais.</a:t>
            </a:r>
          </a:p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u="sng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Sonoro</a:t>
            </a:r>
            <a:r>
              <a:rPr lang="en-US" sz="5499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: Trilha que acompanha o ritmo do progresso, com sons intensos em combates e suaves em áreas seguras. Conforme o avanço, os efeitos sonoros e trilha sonora vão sendo restaurados, ficando mais claros e compreensíveis.</a:t>
            </a:r>
          </a:p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u="sng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Tátil</a:t>
            </a:r>
            <a:r>
              <a:rPr lang="en-US" sz="5499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: Animações e efeitos que reagem aos comandos do jogador, ampliando a imersão.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550632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Sentidos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6137" y="2559422"/>
            <a:ext cx="5486937" cy="1447652"/>
            <a:chOff x="0" y="0"/>
            <a:chExt cx="1445119" cy="3812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45119" cy="381275"/>
            </a:xfrm>
            <a:custGeom>
              <a:avLst/>
              <a:gdLst/>
              <a:ahLst/>
              <a:cxnLst/>
              <a:rect r="r" b="b" t="t" l="l"/>
              <a:pathLst>
                <a:path h="381275" w="1445119">
                  <a:moveTo>
                    <a:pt x="1241919" y="0"/>
                  </a:moveTo>
                  <a:lnTo>
                    <a:pt x="0" y="0"/>
                  </a:lnTo>
                  <a:lnTo>
                    <a:pt x="0" y="381275"/>
                  </a:lnTo>
                  <a:lnTo>
                    <a:pt x="1241919" y="381275"/>
                  </a:lnTo>
                  <a:lnTo>
                    <a:pt x="1445119" y="190637"/>
                  </a:lnTo>
                  <a:lnTo>
                    <a:pt x="1241919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1330819" cy="447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Pathway Gothic One"/>
                  <a:ea typeface="Pathway Gothic One"/>
                  <a:cs typeface="Pathway Gothic One"/>
                  <a:sym typeface="Pathway Gothic One"/>
                </a:rPr>
                <a:t>Elementos de Atenção e Envolvimento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296239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Dinâmica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94068" y="2789536"/>
            <a:ext cx="4709232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u="sng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Interesse Imediato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11574" y="2789536"/>
            <a:ext cx="5233918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u="sng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Interesse de longo prazo</a:t>
            </a:r>
          </a:p>
        </p:txBody>
      </p:sp>
      <p:sp>
        <p:nvSpPr>
          <p:cNvPr name="AutoShape 9" id="9"/>
          <p:cNvSpPr/>
          <p:nvPr/>
        </p:nvSpPr>
        <p:spPr>
          <a:xfrm>
            <a:off x="11564388" y="2903836"/>
            <a:ext cx="0" cy="6867431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TextBox 10" id="10"/>
          <p:cNvSpPr txBox="true"/>
          <p:nvPr/>
        </p:nvSpPr>
        <p:spPr>
          <a:xfrm rot="0">
            <a:off x="6362695" y="4467225"/>
            <a:ext cx="5201693" cy="2233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A aparição da primeira cor;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 primeiro som;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 primeiro inimigo.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2311574" y="4467225"/>
            <a:ext cx="5201693" cy="5605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Evolução do protagonista e transformação do mundo.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Narrativa não linear, que incentiva a interpretação pessoal.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Recompensas significativas por exploração e superação de desafios.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Mistério constante sobre a origem do mundo e do próprio jogador.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96239"/>
            <a:ext cx="5695006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452E5D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Dinâmica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46137" y="2559422"/>
            <a:ext cx="5486937" cy="1447652"/>
            <a:chOff x="0" y="0"/>
            <a:chExt cx="1445119" cy="3812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45119" cy="381275"/>
            </a:xfrm>
            <a:custGeom>
              <a:avLst/>
              <a:gdLst/>
              <a:ahLst/>
              <a:cxnLst/>
              <a:rect r="r" b="b" t="t" l="l"/>
              <a:pathLst>
                <a:path h="381275" w="1445119">
                  <a:moveTo>
                    <a:pt x="1241919" y="0"/>
                  </a:moveTo>
                  <a:lnTo>
                    <a:pt x="0" y="0"/>
                  </a:lnTo>
                  <a:lnTo>
                    <a:pt x="0" y="381275"/>
                  </a:lnTo>
                  <a:lnTo>
                    <a:pt x="1241919" y="381275"/>
                  </a:lnTo>
                  <a:lnTo>
                    <a:pt x="1445119" y="190637"/>
                  </a:lnTo>
                  <a:lnTo>
                    <a:pt x="1241919" y="0"/>
                  </a:lnTo>
                  <a:close/>
                </a:path>
              </a:pathLst>
            </a:custGeom>
            <a:solidFill>
              <a:srgbClr val="19222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1330819" cy="447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Pathway Gothic One"/>
                  <a:ea typeface="Pathway Gothic One"/>
                  <a:cs typeface="Pathway Gothic One"/>
                  <a:sym typeface="Pathway Gothic One"/>
                </a:rPr>
                <a:t>Tipos de Decisões do Jogador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364566" y="2773735"/>
            <a:ext cx="4979099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Escolhas claras, como qual habilidade desbloquear primeiro</a:t>
            </a:r>
          </a:p>
        </p:txBody>
      </p:sp>
      <p:sp>
        <p:nvSpPr>
          <p:cNvPr name="AutoShape 8" id="8"/>
          <p:cNvSpPr/>
          <p:nvPr/>
        </p:nvSpPr>
        <p:spPr>
          <a:xfrm flipH="true">
            <a:off x="12999021" y="2559422"/>
            <a:ext cx="0" cy="1604645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3456221" y="2868032"/>
            <a:ext cx="2431256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Discerníveis</a:t>
            </a:r>
          </a:p>
        </p:txBody>
      </p:sp>
      <p:sp>
        <p:nvSpPr>
          <p:cNvPr name="AutoShape 10" id="10"/>
          <p:cNvSpPr/>
          <p:nvPr/>
        </p:nvSpPr>
        <p:spPr>
          <a:xfrm flipH="true">
            <a:off x="9820712" y="4456737"/>
            <a:ext cx="0" cy="1604645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5086489" y="4781942"/>
            <a:ext cx="4419898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Ambiguás/Dois Gumes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133313" y="4687644"/>
            <a:ext cx="5583283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Uma habilidade que amplia a visão, mas reduz a defesa</a:t>
            </a:r>
          </a:p>
        </p:txBody>
      </p:sp>
      <p:sp>
        <p:nvSpPr>
          <p:cNvPr name="AutoShape 13" id="13"/>
          <p:cNvSpPr/>
          <p:nvPr/>
        </p:nvSpPr>
        <p:spPr>
          <a:xfrm flipH="true">
            <a:off x="13006630" y="6129812"/>
            <a:ext cx="0" cy="1604645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13444780" y="6438422"/>
            <a:ext cx="2118866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Int</a:t>
            </a: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egradas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240621" y="6268879"/>
            <a:ext cx="5583283" cy="167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Decisões que afetam a interpretação da história, baseadas em interações e escolhas morais</a:t>
            </a:r>
          </a:p>
        </p:txBody>
      </p:sp>
      <p:sp>
        <p:nvSpPr>
          <p:cNvPr name="AutoShape 16" id="16"/>
          <p:cNvSpPr/>
          <p:nvPr/>
        </p:nvSpPr>
        <p:spPr>
          <a:xfrm flipH="true">
            <a:off x="9814873" y="8273574"/>
            <a:ext cx="0" cy="1604645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8153802" y="8520271"/>
            <a:ext cx="1346746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Novela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27474" y="8425974"/>
            <a:ext cx="5760003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D2CCAF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O jogador molda sua jornada por meio de decisões com impacto emocional e filosófico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DAGkF7bYsiI</dc:identifier>
  <dcterms:modified xsi:type="dcterms:W3CDTF">2011-08-01T06:04:30Z</dcterms:modified>
  <cp:revision>1</cp:revision>
  <dc:title>Solipsia</dc:title>
</cp:coreProperties>
</file>

<file path=docProps/thumbnail.jpeg>
</file>